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8" r:id="rId10"/>
    <p:sldId id="264" r:id="rId11"/>
    <p:sldId id="279" r:id="rId12"/>
    <p:sldId id="265" r:id="rId13"/>
    <p:sldId id="266" r:id="rId14"/>
    <p:sldId id="267" r:id="rId15"/>
    <p:sldId id="270" r:id="rId16"/>
    <p:sldId id="268" r:id="rId17"/>
    <p:sldId id="271" r:id="rId18"/>
    <p:sldId id="272" r:id="rId19"/>
    <p:sldId id="273" r:id="rId20"/>
    <p:sldId id="274" r:id="rId21"/>
    <p:sldId id="275" r:id="rId22"/>
    <p:sldId id="27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43812-8764-44B1-A74E-C65F5063756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9189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43812-8764-44B1-A74E-C65F5063756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135073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43812-8764-44B1-A74E-C65F5063756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102636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43812-8764-44B1-A74E-C65F5063756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175013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43812-8764-44B1-A74E-C65F5063756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268991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43812-8764-44B1-A74E-C65F5063756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401489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43812-8764-44B1-A74E-C65F5063756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39330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43812-8764-44B1-A74E-C65F50637563}"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89786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43812-8764-44B1-A74E-C65F50637563}"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251997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43812-8764-44B1-A74E-C65F5063756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203307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43812-8764-44B1-A74E-C65F5063756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7D0DC-966B-4FE9-8168-23A7F0C1FCD5}" type="slidenum">
              <a:rPr lang="en-US" smtClean="0"/>
              <a:t>‹#›</a:t>
            </a:fld>
            <a:endParaRPr lang="en-US"/>
          </a:p>
        </p:txBody>
      </p:sp>
    </p:spTree>
    <p:extLst>
      <p:ext uri="{BB962C8B-B14F-4D97-AF65-F5344CB8AC3E}">
        <p14:creationId xmlns:p14="http://schemas.microsoft.com/office/powerpoint/2010/main" val="398566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43812-8764-44B1-A74E-C65F50637563}"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7D0DC-966B-4FE9-8168-23A7F0C1FCD5}" type="slidenum">
              <a:rPr lang="en-US" smtClean="0"/>
              <a:t>‹#›</a:t>
            </a:fld>
            <a:endParaRPr lang="en-US"/>
          </a:p>
        </p:txBody>
      </p:sp>
    </p:spTree>
    <p:extLst>
      <p:ext uri="{BB962C8B-B14F-4D97-AF65-F5344CB8AC3E}">
        <p14:creationId xmlns:p14="http://schemas.microsoft.com/office/powerpoint/2010/main" val="37863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olo.com/products/the-employers-legal-handbook-empl.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2">
                    <a:lumMod val="50000"/>
                  </a:schemeClr>
                </a:solidFill>
              </a:rPr>
              <a:t>Childcare Center </a:t>
            </a:r>
            <a:r>
              <a:rPr lang="en-US" dirty="0">
                <a:solidFill>
                  <a:schemeClr val="accent2">
                    <a:lumMod val="50000"/>
                  </a:schemeClr>
                </a:solidFill>
              </a:rPr>
              <a:t/>
            </a:r>
            <a:br>
              <a:rPr lang="en-US" dirty="0">
                <a:solidFill>
                  <a:schemeClr val="accent2">
                    <a:lumMod val="50000"/>
                  </a:schemeClr>
                </a:solidFill>
              </a:rPr>
            </a:br>
            <a:endParaRPr lang="en-US" dirty="0">
              <a:solidFill>
                <a:schemeClr val="accent2">
                  <a:lumMod val="50000"/>
                </a:schemeClr>
              </a:solidFill>
            </a:endParaRPr>
          </a:p>
        </p:txBody>
      </p:sp>
      <p:sp>
        <p:nvSpPr>
          <p:cNvPr id="3" name="Subtitle 2"/>
          <p:cNvSpPr>
            <a:spLocks noGrp="1"/>
          </p:cNvSpPr>
          <p:nvPr>
            <p:ph type="subTitle" idx="1"/>
          </p:nvPr>
        </p:nvSpPr>
        <p:spPr>
          <a:xfrm>
            <a:off x="1672281" y="3379616"/>
            <a:ext cx="9144000" cy="1655762"/>
          </a:xfrm>
        </p:spPr>
        <p:txBody>
          <a:bodyPr>
            <a:normAutofit/>
          </a:bodyPr>
          <a:lstStyle/>
          <a:p>
            <a:r>
              <a:rPr lang="en-US" sz="4400" dirty="0" smtClean="0">
                <a:solidFill>
                  <a:schemeClr val="accent2">
                    <a:lumMod val="50000"/>
                  </a:schemeClr>
                </a:solidFill>
              </a:rPr>
              <a:t>(Preschool and Kindergarten)</a:t>
            </a:r>
            <a:endParaRPr lang="en-US" sz="4400" dirty="0">
              <a:solidFill>
                <a:schemeClr val="accent2">
                  <a:lumMod val="50000"/>
                </a:schemeClr>
              </a:solidFill>
            </a:endParaRPr>
          </a:p>
        </p:txBody>
      </p:sp>
    </p:spTree>
    <p:extLst>
      <p:ext uri="{BB962C8B-B14F-4D97-AF65-F5344CB8AC3E}">
        <p14:creationId xmlns:p14="http://schemas.microsoft.com/office/powerpoint/2010/main" val="107224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Zoning Laws</a:t>
            </a:r>
            <a:endParaRPr lang="en-US" b="1" dirty="0">
              <a:solidFill>
                <a:schemeClr val="accent6">
                  <a:lumMod val="50000"/>
                </a:schemeClr>
              </a:solidFill>
            </a:endParaRPr>
          </a:p>
        </p:txBody>
      </p:sp>
      <p:sp>
        <p:nvSpPr>
          <p:cNvPr id="3" name="Content Placeholder 2"/>
          <p:cNvSpPr>
            <a:spLocks noGrp="1"/>
          </p:cNvSpPr>
          <p:nvPr>
            <p:ph idx="1"/>
          </p:nvPr>
        </p:nvSpPr>
        <p:spPr>
          <a:xfrm>
            <a:off x="838200" y="1690688"/>
            <a:ext cx="10515600" cy="4351338"/>
          </a:xfrm>
        </p:spPr>
        <p:txBody>
          <a:bodyPr>
            <a:normAutofit/>
          </a:bodyPr>
          <a:lstStyle/>
          <a:p>
            <a:pPr>
              <a:lnSpc>
                <a:spcPct val="150000"/>
              </a:lnSpc>
            </a:pPr>
            <a:r>
              <a:rPr lang="en-US" u="sng" dirty="0" smtClean="0"/>
              <a:t>Visit the city zoning division</a:t>
            </a:r>
            <a:r>
              <a:rPr lang="en-US" dirty="0" smtClean="0"/>
              <a:t> - The zoning division will review the plan to ensure that the proposed use is allowed in the zoning district in which the proposed facility is planned. In some cases, there may be a requirement to apply for a </a:t>
            </a:r>
            <a:r>
              <a:rPr lang="en-US" b="1" u="sng" dirty="0" smtClean="0"/>
              <a:t>Conditional Use Permit</a:t>
            </a:r>
            <a:r>
              <a:rPr lang="en-US" u="sng" dirty="0" smtClean="0"/>
              <a:t> </a:t>
            </a:r>
            <a:r>
              <a:rPr lang="en-US" dirty="0" smtClean="0"/>
              <a:t>to allow the facility to operate within a certain zoning district.</a:t>
            </a:r>
          </a:p>
          <a:p>
            <a:pPr>
              <a:lnSpc>
                <a:spcPct val="150000"/>
              </a:lnSpc>
            </a:pPr>
            <a:endParaRPr lang="en-US" dirty="0"/>
          </a:p>
        </p:txBody>
      </p:sp>
    </p:spTree>
    <p:extLst>
      <p:ext uri="{BB962C8B-B14F-4D97-AF65-F5344CB8AC3E}">
        <p14:creationId xmlns:p14="http://schemas.microsoft.com/office/powerpoint/2010/main" val="4022700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157" y="1046205"/>
            <a:ext cx="10515600" cy="5964193"/>
          </a:xfrm>
        </p:spPr>
        <p:txBody>
          <a:bodyPr>
            <a:normAutofit/>
          </a:bodyPr>
          <a:lstStyle/>
          <a:p>
            <a:pPr lvl="0">
              <a:lnSpc>
                <a:spcPct val="170000"/>
              </a:lnSpc>
            </a:pPr>
            <a:r>
              <a:rPr lang="en-US" u="sng" dirty="0" smtClean="0"/>
              <a:t>Zoning codes from the NYC Department of City Planning: M3-1 </a:t>
            </a:r>
            <a:r>
              <a:rPr lang="en-US" dirty="0" smtClean="0"/>
              <a:t>is heavy industries that generate noise, traffic, or pollutants</a:t>
            </a:r>
          </a:p>
          <a:p>
            <a:pPr lvl="0">
              <a:lnSpc>
                <a:spcPct val="170000"/>
              </a:lnSpc>
            </a:pPr>
            <a:r>
              <a:rPr lang="en-US" dirty="0" smtClean="0"/>
              <a:t>“My church is classified as m3 zoning.”</a:t>
            </a:r>
            <a:r>
              <a:rPr lang="en-US" u="sng" dirty="0" smtClean="0"/>
              <a:t> Visit the </a:t>
            </a:r>
            <a:r>
              <a:rPr lang="en-US" u="sng" dirty="0" err="1" smtClean="0"/>
              <a:t>the</a:t>
            </a:r>
            <a:r>
              <a:rPr lang="en-US" u="sng" dirty="0" smtClean="0"/>
              <a:t> city zoning division </a:t>
            </a:r>
            <a:r>
              <a:rPr lang="en-US" dirty="0" smtClean="0"/>
              <a:t>– Apply for a</a:t>
            </a:r>
            <a:r>
              <a:rPr lang="en-US" u="sng" dirty="0" smtClean="0"/>
              <a:t> </a:t>
            </a:r>
            <a:r>
              <a:rPr lang="en-US" b="1" u="sng" dirty="0" smtClean="0"/>
              <a:t>Conditional Use Permit</a:t>
            </a:r>
            <a:r>
              <a:rPr lang="en-US" u="sng" dirty="0" smtClean="0"/>
              <a:t> </a:t>
            </a:r>
            <a:r>
              <a:rPr lang="en-US" dirty="0" smtClean="0"/>
              <a:t>to allow the facility to operate within a certain zoning district.</a:t>
            </a:r>
          </a:p>
          <a:p>
            <a:pPr>
              <a:lnSpc>
                <a:spcPct val="170000"/>
              </a:lnSpc>
            </a:pPr>
            <a:endParaRPr lang="en-US" dirty="0"/>
          </a:p>
        </p:txBody>
      </p:sp>
    </p:spTree>
    <p:extLst>
      <p:ext uri="{BB962C8B-B14F-4D97-AF65-F5344CB8AC3E}">
        <p14:creationId xmlns:p14="http://schemas.microsoft.com/office/powerpoint/2010/main" val="337571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8171" y="701336"/>
            <a:ext cx="11014229" cy="103942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sz="4900" b="1" dirty="0" smtClean="0">
                <a:solidFill>
                  <a:schemeClr val="accent6">
                    <a:lumMod val="50000"/>
                  </a:schemeClr>
                </a:solidFill>
              </a:rPr>
              <a:t>학교 설립의 서류</a:t>
            </a:r>
            <a:r>
              <a:rPr lang="en-US" dirty="0" smtClean="0"/>
              <a:t/>
            </a:r>
            <a:br>
              <a:rPr lang="en-US" dirty="0" smtClean="0"/>
            </a:br>
            <a:endParaRPr lang="en-US" dirty="0"/>
          </a:p>
        </p:txBody>
      </p:sp>
      <p:sp>
        <p:nvSpPr>
          <p:cNvPr id="5" name="Content Placeholder 2"/>
          <p:cNvSpPr txBox="1">
            <a:spLocks/>
          </p:cNvSpPr>
          <p:nvPr/>
        </p:nvSpPr>
        <p:spPr>
          <a:xfrm>
            <a:off x="568171" y="1578274"/>
            <a:ext cx="10972800" cy="437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smtClean="0"/>
              <a:t>Child care orientation ( CA department of social community care Licensing division)</a:t>
            </a:r>
          </a:p>
          <a:p>
            <a:pPr>
              <a:lnSpc>
                <a:spcPct val="150000"/>
              </a:lnSpc>
            </a:pPr>
            <a:r>
              <a:rPr lang="en-US" dirty="0" smtClean="0"/>
              <a:t>14</a:t>
            </a:r>
            <a:r>
              <a:rPr lang="ko-KR" altLang="en-US" dirty="0" smtClean="0"/>
              <a:t>명이하와 이상의 차이점</a:t>
            </a:r>
            <a:r>
              <a:rPr lang="en-US" dirty="0" smtClean="0"/>
              <a:t>( </a:t>
            </a:r>
            <a:r>
              <a:rPr lang="ko-KR" altLang="en-US" dirty="0" smtClean="0"/>
              <a:t>교육과정</a:t>
            </a:r>
            <a:r>
              <a:rPr lang="en-US" dirty="0" smtClean="0"/>
              <a:t> 2</a:t>
            </a:r>
            <a:r>
              <a:rPr lang="ko-KR" altLang="en-US" dirty="0" smtClean="0"/>
              <a:t>배</a:t>
            </a:r>
            <a:r>
              <a:rPr lang="en-US" dirty="0" smtClean="0"/>
              <a:t>)</a:t>
            </a:r>
          </a:p>
          <a:p>
            <a:pPr>
              <a:lnSpc>
                <a:spcPct val="150000"/>
              </a:lnSpc>
            </a:pPr>
            <a:r>
              <a:rPr lang="en-US" dirty="0" smtClean="0"/>
              <a:t>Criminal Record </a:t>
            </a:r>
          </a:p>
          <a:p>
            <a:pPr>
              <a:lnSpc>
                <a:spcPct val="150000"/>
              </a:lnSpc>
            </a:pPr>
            <a:r>
              <a:rPr lang="ko-KR" altLang="en-US" dirty="0" smtClean="0"/>
              <a:t>소방</a:t>
            </a:r>
            <a:r>
              <a:rPr lang="en-US" dirty="0" smtClean="0"/>
              <a:t>, </a:t>
            </a:r>
            <a:r>
              <a:rPr lang="ko-KR" altLang="en-US" dirty="0" smtClean="0"/>
              <a:t>지진훈련</a:t>
            </a:r>
            <a:r>
              <a:rPr lang="en-US" dirty="0" smtClean="0"/>
              <a:t>, </a:t>
            </a:r>
            <a:r>
              <a:rPr lang="ko-KR" altLang="en-US" dirty="0" smtClean="0"/>
              <a:t>청결</a:t>
            </a:r>
            <a:endParaRPr lang="en-US" dirty="0" smtClean="0"/>
          </a:p>
          <a:p>
            <a:pPr>
              <a:lnSpc>
                <a:spcPct val="150000"/>
              </a:lnSpc>
            </a:pPr>
            <a:r>
              <a:rPr lang="en-US" dirty="0" smtClean="0"/>
              <a:t>15</a:t>
            </a:r>
            <a:r>
              <a:rPr lang="ko-KR" altLang="en-US" dirty="0" smtClean="0"/>
              <a:t>시간의 </a:t>
            </a:r>
            <a:r>
              <a:rPr lang="en-US" dirty="0" smtClean="0"/>
              <a:t>Health &amp; Safety class Certification , CPR &amp; First Aid  </a:t>
            </a:r>
            <a:endParaRPr lang="en-US" dirty="0"/>
          </a:p>
        </p:txBody>
      </p:sp>
    </p:spTree>
    <p:extLst>
      <p:ext uri="{BB962C8B-B14F-4D97-AF65-F5344CB8AC3E}">
        <p14:creationId xmlns:p14="http://schemas.microsoft.com/office/powerpoint/2010/main" val="154121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8171" y="701029"/>
            <a:ext cx="11014229" cy="10394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b="1" dirty="0" smtClean="0">
                <a:solidFill>
                  <a:schemeClr val="accent6">
                    <a:lumMod val="50000"/>
                  </a:schemeClr>
                </a:solidFill>
              </a:rPr>
              <a:t>교사의 서류</a:t>
            </a:r>
            <a:endParaRPr lang="en-US" dirty="0">
              <a:solidFill>
                <a:schemeClr val="accent6">
                  <a:lumMod val="50000"/>
                </a:schemeClr>
              </a:solidFill>
            </a:endParaRPr>
          </a:p>
        </p:txBody>
      </p:sp>
      <p:sp>
        <p:nvSpPr>
          <p:cNvPr id="5" name="Content Placeholder 2"/>
          <p:cNvSpPr txBox="1">
            <a:spLocks/>
          </p:cNvSpPr>
          <p:nvPr/>
        </p:nvSpPr>
        <p:spPr>
          <a:xfrm>
            <a:off x="568171" y="2009362"/>
            <a:ext cx="10972800" cy="437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457200">
              <a:lnSpc>
                <a:spcPct val="150000"/>
              </a:lnSpc>
            </a:pPr>
            <a:r>
              <a:rPr lang="en-US" dirty="0" smtClean="0"/>
              <a:t>24 Unit </a:t>
            </a:r>
            <a:r>
              <a:rPr lang="ko-KR" altLang="en-US" dirty="0" smtClean="0"/>
              <a:t>의 유아교육 이수 증</a:t>
            </a:r>
            <a:endParaRPr lang="en-US" altLang="ko-KR" dirty="0"/>
          </a:p>
          <a:p>
            <a:pPr marL="571500" indent="-457200">
              <a:lnSpc>
                <a:spcPct val="150000"/>
              </a:lnSpc>
            </a:pPr>
            <a:r>
              <a:rPr lang="en-US" dirty="0" smtClean="0"/>
              <a:t>Criminal record ( Finger print)</a:t>
            </a:r>
          </a:p>
          <a:p>
            <a:pPr marL="571500" indent="-457200">
              <a:lnSpc>
                <a:spcPct val="150000"/>
              </a:lnSpc>
            </a:pPr>
            <a:r>
              <a:rPr lang="en-US" dirty="0" smtClean="0"/>
              <a:t>MBTI</a:t>
            </a:r>
            <a:r>
              <a:rPr lang="ko-KR" altLang="en-US" dirty="0" smtClean="0"/>
              <a:t>및 </a:t>
            </a:r>
            <a:r>
              <a:rPr lang="en-US" dirty="0" smtClean="0"/>
              <a:t>MMPI   </a:t>
            </a:r>
          </a:p>
          <a:p>
            <a:pPr marL="571500" indent="-457200">
              <a:lnSpc>
                <a:spcPct val="150000"/>
              </a:lnSpc>
            </a:pPr>
            <a:r>
              <a:rPr lang="en-US" dirty="0" smtClean="0"/>
              <a:t>TB Test ( </a:t>
            </a:r>
            <a:r>
              <a:rPr lang="ko-KR" altLang="en-US" dirty="0" smtClean="0"/>
              <a:t>병원 </a:t>
            </a:r>
            <a:r>
              <a:rPr lang="en-US" altLang="ko-KR" dirty="0" smtClean="0"/>
              <a:t>)</a:t>
            </a:r>
          </a:p>
          <a:p>
            <a:pPr marL="114300" indent="0">
              <a:buFont typeface="Arial" panose="020B0604020202020204" pitchFamily="34" charset="0"/>
              <a:buNone/>
            </a:pPr>
            <a:endParaRPr lang="en-US" dirty="0"/>
          </a:p>
        </p:txBody>
      </p:sp>
    </p:spTree>
    <p:extLst>
      <p:ext uri="{BB962C8B-B14F-4D97-AF65-F5344CB8AC3E}">
        <p14:creationId xmlns:p14="http://schemas.microsoft.com/office/powerpoint/2010/main" val="1582302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7456" y="639033"/>
            <a:ext cx="11014229" cy="10394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b="1" dirty="0" smtClean="0">
                <a:solidFill>
                  <a:schemeClr val="accent6">
                    <a:lumMod val="50000"/>
                  </a:schemeClr>
                </a:solidFill>
              </a:rPr>
              <a:t>입학시 학교에서의 요구사항</a:t>
            </a:r>
            <a:endParaRPr lang="en-US" dirty="0">
              <a:solidFill>
                <a:schemeClr val="accent6">
                  <a:lumMod val="50000"/>
                </a:schemeClr>
              </a:solidFill>
            </a:endParaRPr>
          </a:p>
        </p:txBody>
      </p:sp>
      <p:sp>
        <p:nvSpPr>
          <p:cNvPr id="5" name="Content Placeholder 2"/>
          <p:cNvSpPr txBox="1">
            <a:spLocks/>
          </p:cNvSpPr>
          <p:nvPr/>
        </p:nvSpPr>
        <p:spPr>
          <a:xfrm>
            <a:off x="547456" y="2208561"/>
            <a:ext cx="10972800" cy="437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ko-KR" altLang="en-US" dirty="0" smtClean="0"/>
              <a:t>부모자신을 알기위한 가정에서의 </a:t>
            </a:r>
            <a:r>
              <a:rPr lang="en-US" dirty="0" smtClean="0"/>
              <a:t>Check list (</a:t>
            </a:r>
            <a:r>
              <a:rPr lang="ko-KR" altLang="en-US" dirty="0" smtClean="0"/>
              <a:t>놀아주었던일</a:t>
            </a:r>
            <a:r>
              <a:rPr lang="en-US" dirty="0" smtClean="0"/>
              <a:t>)</a:t>
            </a:r>
          </a:p>
          <a:p>
            <a:pPr>
              <a:lnSpc>
                <a:spcPct val="150000"/>
              </a:lnSpc>
            </a:pPr>
            <a:r>
              <a:rPr lang="ko-KR" altLang="en-US" dirty="0" smtClean="0"/>
              <a:t>저녁에 가정에서 일어나는 일들 그림</a:t>
            </a:r>
            <a:r>
              <a:rPr lang="en-US" dirty="0" smtClean="0"/>
              <a:t>. </a:t>
            </a:r>
            <a:r>
              <a:rPr lang="ko-KR" altLang="en-US" dirty="0" smtClean="0"/>
              <a:t>단어 가져오기</a:t>
            </a:r>
            <a:endParaRPr lang="en-US" dirty="0"/>
          </a:p>
        </p:txBody>
      </p:sp>
    </p:spTree>
    <p:extLst>
      <p:ext uri="{BB962C8B-B14F-4D97-AF65-F5344CB8AC3E}">
        <p14:creationId xmlns:p14="http://schemas.microsoft.com/office/powerpoint/2010/main" val="539998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480454"/>
            <a:ext cx="10515600" cy="1325563"/>
          </a:xfrm>
        </p:spPr>
        <p:txBody>
          <a:bodyPr>
            <a:normAutofit/>
          </a:bodyPr>
          <a:lstStyle/>
          <a:p>
            <a:r>
              <a:rPr lang="ko-KR" altLang="en-US" b="1" dirty="0">
                <a:solidFill>
                  <a:schemeClr val="accent6">
                    <a:lumMod val="50000"/>
                  </a:schemeClr>
                </a:solidFill>
              </a:rPr>
              <a:t>학교에서 가정으로 보내는 </a:t>
            </a:r>
            <a:r>
              <a:rPr lang="en-US" b="1" dirty="0">
                <a:solidFill>
                  <a:schemeClr val="accent6">
                    <a:lumMod val="50000"/>
                  </a:schemeClr>
                </a:solidFill>
              </a:rPr>
              <a:t>Check </a:t>
            </a:r>
            <a:r>
              <a:rPr lang="en-US" b="1" dirty="0" smtClean="0">
                <a:solidFill>
                  <a:schemeClr val="accent6">
                    <a:lumMod val="50000"/>
                  </a:schemeClr>
                </a:solidFill>
              </a:rPr>
              <a:t>list</a:t>
            </a:r>
            <a:endParaRPr lang="en-US" dirty="0">
              <a:solidFill>
                <a:schemeClr val="accent6">
                  <a:lumMod val="50000"/>
                </a:schemeClr>
              </a:solidFill>
            </a:endParaRPr>
          </a:p>
        </p:txBody>
      </p:sp>
      <p:sp>
        <p:nvSpPr>
          <p:cNvPr id="5" name="Content Placeholder 2"/>
          <p:cNvSpPr>
            <a:spLocks noGrp="1"/>
          </p:cNvSpPr>
          <p:nvPr>
            <p:ph idx="1"/>
          </p:nvPr>
        </p:nvSpPr>
        <p:spPr>
          <a:xfrm>
            <a:off x="838200" y="1891527"/>
            <a:ext cx="10515600" cy="4351338"/>
          </a:xfrm>
        </p:spPr>
        <p:txBody>
          <a:bodyPr/>
          <a:lstStyle/>
          <a:p>
            <a:pPr lvl="0">
              <a:lnSpc>
                <a:spcPct val="150000"/>
              </a:lnSpc>
            </a:pPr>
            <a:r>
              <a:rPr lang="ko-KR" altLang="en-US" dirty="0"/>
              <a:t>오늘 아침에 감사한일나누기 표현</a:t>
            </a:r>
            <a:endParaRPr lang="en-US" dirty="0"/>
          </a:p>
          <a:p>
            <a:pPr lvl="0">
              <a:lnSpc>
                <a:spcPct val="150000"/>
              </a:lnSpc>
            </a:pPr>
            <a:r>
              <a:rPr lang="ko-KR" altLang="en-US" dirty="0"/>
              <a:t>일주일동안 제일 많이 나누었던 대화 </a:t>
            </a:r>
            <a:r>
              <a:rPr lang="en-US" dirty="0"/>
              <a:t>(</a:t>
            </a:r>
            <a:r>
              <a:rPr lang="ko-KR" altLang="en-US" dirty="0"/>
              <a:t>기억나는단어 나누기</a:t>
            </a:r>
            <a:r>
              <a:rPr lang="en-US" dirty="0"/>
              <a:t>)</a:t>
            </a:r>
          </a:p>
          <a:p>
            <a:pPr lvl="0">
              <a:lnSpc>
                <a:spcPct val="150000"/>
              </a:lnSpc>
            </a:pPr>
            <a:r>
              <a:rPr lang="en-US" dirty="0"/>
              <a:t> </a:t>
            </a:r>
            <a:r>
              <a:rPr lang="ko-KR" altLang="en-US" dirty="0"/>
              <a:t>같이 </a:t>
            </a:r>
            <a:r>
              <a:rPr lang="ko-KR" altLang="en-US" dirty="0" smtClean="0"/>
              <a:t>놀아주었던일나누기</a:t>
            </a:r>
            <a:endParaRPr lang="en-US" dirty="0"/>
          </a:p>
        </p:txBody>
      </p:sp>
    </p:spTree>
    <p:extLst>
      <p:ext uri="{BB962C8B-B14F-4D97-AF65-F5344CB8AC3E}">
        <p14:creationId xmlns:p14="http://schemas.microsoft.com/office/powerpoint/2010/main" val="70950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8171" y="408373"/>
            <a:ext cx="11014229" cy="10394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b="1" dirty="0" smtClean="0">
                <a:solidFill>
                  <a:schemeClr val="accent6">
                    <a:lumMod val="50000"/>
                  </a:schemeClr>
                </a:solidFill>
              </a:rPr>
              <a:t>학교에서의 행사</a:t>
            </a:r>
            <a:endParaRPr lang="en-US" dirty="0">
              <a:solidFill>
                <a:schemeClr val="accent6">
                  <a:lumMod val="50000"/>
                </a:schemeClr>
              </a:solidFill>
            </a:endParaRPr>
          </a:p>
        </p:txBody>
      </p:sp>
      <p:sp>
        <p:nvSpPr>
          <p:cNvPr id="5" name="Content Placeholder 2"/>
          <p:cNvSpPr txBox="1">
            <a:spLocks/>
          </p:cNvSpPr>
          <p:nvPr/>
        </p:nvSpPr>
        <p:spPr>
          <a:xfrm>
            <a:off x="609600" y="1834980"/>
            <a:ext cx="10972800" cy="437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smtClean="0"/>
              <a:t>1</a:t>
            </a:r>
            <a:r>
              <a:rPr lang="ko-KR" altLang="en-US" dirty="0" smtClean="0"/>
              <a:t>주에 한번 교사회의</a:t>
            </a:r>
            <a:r>
              <a:rPr lang="en-US" dirty="0" smtClean="0"/>
              <a:t> ( </a:t>
            </a:r>
            <a:r>
              <a:rPr lang="ko-KR" altLang="en-US" dirty="0" smtClean="0"/>
              <a:t>아이들의 상황 나누기</a:t>
            </a:r>
            <a:r>
              <a:rPr lang="en-US" dirty="0" smtClean="0"/>
              <a:t>)</a:t>
            </a:r>
          </a:p>
          <a:p>
            <a:pPr>
              <a:lnSpc>
                <a:spcPct val="150000"/>
              </a:lnSpc>
            </a:pPr>
            <a:r>
              <a:rPr lang="ko-KR" altLang="en-US" dirty="0" smtClean="0"/>
              <a:t>그룹으로 </a:t>
            </a:r>
            <a:r>
              <a:rPr lang="en-US" dirty="0" smtClean="0"/>
              <a:t>Activity </a:t>
            </a:r>
            <a:r>
              <a:rPr lang="ko-KR" altLang="en-US" dirty="0" smtClean="0"/>
              <a:t>하기</a:t>
            </a:r>
            <a:endParaRPr lang="en-US" dirty="0" smtClean="0"/>
          </a:p>
          <a:p>
            <a:pPr>
              <a:lnSpc>
                <a:spcPct val="150000"/>
              </a:lnSpc>
            </a:pPr>
            <a:r>
              <a:rPr lang="ko-KR" altLang="en-US" dirty="0" smtClean="0"/>
              <a:t>부모교육 분기별로 외부강사초빙 하여 나누기</a:t>
            </a:r>
            <a:r>
              <a:rPr lang="en-US" dirty="0" smtClean="0"/>
              <a:t>( </a:t>
            </a:r>
            <a:r>
              <a:rPr lang="ko-KR" altLang="en-US" dirty="0" smtClean="0"/>
              <a:t>혹은</a:t>
            </a:r>
            <a:r>
              <a:rPr lang="en-US" dirty="0" smtClean="0"/>
              <a:t> 6</a:t>
            </a:r>
            <a:r>
              <a:rPr lang="ko-KR" altLang="en-US" dirty="0" smtClean="0"/>
              <a:t>개월 한번</a:t>
            </a:r>
            <a:r>
              <a:rPr lang="en-US" dirty="0" smtClean="0"/>
              <a:t> , </a:t>
            </a:r>
            <a:r>
              <a:rPr lang="ko-KR" altLang="en-US" dirty="0" smtClean="0"/>
              <a:t>방학전</a:t>
            </a:r>
            <a:r>
              <a:rPr lang="en-US" dirty="0" smtClean="0"/>
              <a:t>)</a:t>
            </a:r>
          </a:p>
          <a:p>
            <a:pPr>
              <a:lnSpc>
                <a:spcPct val="150000"/>
              </a:lnSpc>
            </a:pPr>
            <a:r>
              <a:rPr lang="ko-KR" altLang="en-US" dirty="0" smtClean="0"/>
              <a:t>교사 교육</a:t>
            </a:r>
            <a:r>
              <a:rPr lang="en-US" dirty="0" smtClean="0"/>
              <a:t> ( NHA, YCP )  </a:t>
            </a:r>
            <a:r>
              <a:rPr lang="ko-KR" altLang="en-US" dirty="0" smtClean="0"/>
              <a:t>교사교육실시 </a:t>
            </a:r>
            <a:endParaRPr lang="en-US" dirty="0" smtClean="0"/>
          </a:p>
          <a:p>
            <a:pPr>
              <a:lnSpc>
                <a:spcPct val="150000"/>
              </a:lnSpc>
            </a:pPr>
            <a:endParaRPr lang="en-US" dirty="0"/>
          </a:p>
        </p:txBody>
      </p:sp>
    </p:spTree>
    <p:extLst>
      <p:ext uri="{BB962C8B-B14F-4D97-AF65-F5344CB8AC3E}">
        <p14:creationId xmlns:p14="http://schemas.microsoft.com/office/powerpoint/2010/main" val="1969363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소스 이미지 보기"/>
          <p:cNvPicPr/>
          <p:nvPr/>
        </p:nvPicPr>
        <p:blipFill>
          <a:blip r:embed="rId2">
            <a:extLst>
              <a:ext uri="{28A0092B-C50C-407E-A947-70E740481C1C}">
                <a14:useLocalDpi xmlns:a14="http://schemas.microsoft.com/office/drawing/2010/main" val="0"/>
              </a:ext>
            </a:extLst>
          </a:blip>
          <a:srcRect/>
          <a:stretch>
            <a:fillRect/>
          </a:stretch>
        </p:blipFill>
        <p:spPr bwMode="auto">
          <a:xfrm>
            <a:off x="391954" y="522923"/>
            <a:ext cx="3946525" cy="2714625"/>
          </a:xfrm>
          <a:prstGeom prst="rect">
            <a:avLst/>
          </a:prstGeom>
          <a:noFill/>
          <a:ln>
            <a:noFill/>
          </a:ln>
        </p:spPr>
      </p:pic>
      <p:pic>
        <p:nvPicPr>
          <p:cNvPr id="3" name="Picture 2" descr="소스 이미지 보기"/>
          <p:cNvPicPr/>
          <p:nvPr/>
        </p:nvPicPr>
        <p:blipFill>
          <a:blip r:embed="rId3">
            <a:extLst>
              <a:ext uri="{28A0092B-C50C-407E-A947-70E740481C1C}">
                <a14:useLocalDpi xmlns:a14="http://schemas.microsoft.com/office/drawing/2010/main" val="0"/>
              </a:ext>
            </a:extLst>
          </a:blip>
          <a:srcRect/>
          <a:stretch>
            <a:fillRect/>
          </a:stretch>
        </p:blipFill>
        <p:spPr bwMode="auto">
          <a:xfrm>
            <a:off x="651034" y="3841433"/>
            <a:ext cx="3968750" cy="2771775"/>
          </a:xfrm>
          <a:prstGeom prst="rect">
            <a:avLst/>
          </a:prstGeom>
          <a:noFill/>
          <a:ln>
            <a:noFill/>
          </a:ln>
        </p:spPr>
      </p:pic>
      <p:pic>
        <p:nvPicPr>
          <p:cNvPr id="4" name="Picture 3" descr="소스 이미지 보기"/>
          <p:cNvPicPr/>
          <p:nvPr/>
        </p:nvPicPr>
        <p:blipFill>
          <a:blip r:embed="rId4">
            <a:extLst>
              <a:ext uri="{28A0092B-C50C-407E-A947-70E740481C1C}">
                <a14:useLocalDpi xmlns:a14="http://schemas.microsoft.com/office/drawing/2010/main" val="0"/>
              </a:ext>
            </a:extLst>
          </a:blip>
          <a:srcRect/>
          <a:stretch>
            <a:fillRect/>
          </a:stretch>
        </p:blipFill>
        <p:spPr bwMode="auto">
          <a:xfrm>
            <a:off x="5507990" y="2338388"/>
            <a:ext cx="6363970" cy="3314700"/>
          </a:xfrm>
          <a:prstGeom prst="rect">
            <a:avLst/>
          </a:prstGeom>
          <a:noFill/>
          <a:ln>
            <a:noFill/>
          </a:ln>
        </p:spPr>
      </p:pic>
      <p:sp>
        <p:nvSpPr>
          <p:cNvPr id="5" name="TextBox 4"/>
          <p:cNvSpPr txBox="1"/>
          <p:nvPr/>
        </p:nvSpPr>
        <p:spPr>
          <a:xfrm>
            <a:off x="6797040" y="701040"/>
            <a:ext cx="4038600" cy="769441"/>
          </a:xfrm>
          <a:prstGeom prst="rect">
            <a:avLst/>
          </a:prstGeom>
          <a:noFill/>
        </p:spPr>
        <p:txBody>
          <a:bodyPr wrap="square" rtlCol="0">
            <a:spAutoFit/>
          </a:bodyPr>
          <a:lstStyle/>
          <a:p>
            <a:r>
              <a:rPr lang="en-US" sz="4400" dirty="0" smtClean="0"/>
              <a:t>Bathrooms</a:t>
            </a:r>
            <a:endParaRPr lang="en-US" dirty="0"/>
          </a:p>
        </p:txBody>
      </p:sp>
    </p:spTree>
    <p:extLst>
      <p:ext uri="{BB962C8B-B14F-4D97-AF65-F5344CB8AC3E}">
        <p14:creationId xmlns:p14="http://schemas.microsoft.com/office/powerpoint/2010/main" val="2666253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소스 이미지 보기"/>
          <p:cNvPicPr/>
          <p:nvPr/>
        </p:nvPicPr>
        <p:blipFill>
          <a:blip r:embed="rId2">
            <a:extLst>
              <a:ext uri="{28A0092B-C50C-407E-A947-70E740481C1C}">
                <a14:useLocalDpi xmlns:a14="http://schemas.microsoft.com/office/drawing/2010/main" val="0"/>
              </a:ext>
            </a:extLst>
          </a:blip>
          <a:srcRect/>
          <a:stretch>
            <a:fillRect/>
          </a:stretch>
        </p:blipFill>
        <p:spPr bwMode="auto">
          <a:xfrm>
            <a:off x="434023" y="3047365"/>
            <a:ext cx="5143818" cy="3340100"/>
          </a:xfrm>
          <a:prstGeom prst="rect">
            <a:avLst/>
          </a:prstGeom>
          <a:noFill/>
          <a:ln>
            <a:noFill/>
          </a:ln>
        </p:spPr>
      </p:pic>
      <p:pic>
        <p:nvPicPr>
          <p:cNvPr id="3" name="Picture 2" descr="소스 이미지 보기"/>
          <p:cNvPicPr/>
          <p:nvPr/>
        </p:nvPicPr>
        <p:blipFill>
          <a:blip r:embed="rId3">
            <a:extLst>
              <a:ext uri="{28A0092B-C50C-407E-A947-70E740481C1C}">
                <a14:useLocalDpi xmlns:a14="http://schemas.microsoft.com/office/drawing/2010/main" val="0"/>
              </a:ext>
            </a:extLst>
          </a:blip>
          <a:srcRect/>
          <a:stretch>
            <a:fillRect/>
          </a:stretch>
        </p:blipFill>
        <p:spPr bwMode="auto">
          <a:xfrm>
            <a:off x="5897880" y="3047365"/>
            <a:ext cx="5943600" cy="3340100"/>
          </a:xfrm>
          <a:prstGeom prst="rect">
            <a:avLst/>
          </a:prstGeom>
          <a:noFill/>
          <a:ln>
            <a:noFill/>
          </a:ln>
        </p:spPr>
      </p:pic>
      <p:sp>
        <p:nvSpPr>
          <p:cNvPr id="4" name="TextBox 3"/>
          <p:cNvSpPr txBox="1"/>
          <p:nvPr/>
        </p:nvSpPr>
        <p:spPr>
          <a:xfrm>
            <a:off x="4510985" y="595595"/>
            <a:ext cx="6351428" cy="769441"/>
          </a:xfrm>
          <a:prstGeom prst="rect">
            <a:avLst/>
          </a:prstGeom>
          <a:noFill/>
        </p:spPr>
        <p:txBody>
          <a:bodyPr wrap="square" rtlCol="0">
            <a:spAutoFit/>
          </a:bodyPr>
          <a:lstStyle/>
          <a:p>
            <a:r>
              <a:rPr lang="en-US" sz="4400" dirty="0" smtClean="0"/>
              <a:t>Playground</a:t>
            </a:r>
            <a:r>
              <a:rPr lang="en-US" dirty="0" smtClean="0"/>
              <a:t> </a:t>
            </a:r>
            <a:endParaRPr lang="en-US" dirty="0"/>
          </a:p>
        </p:txBody>
      </p:sp>
    </p:spTree>
    <p:extLst>
      <p:ext uri="{BB962C8B-B14F-4D97-AF65-F5344CB8AC3E}">
        <p14:creationId xmlns:p14="http://schemas.microsoft.com/office/powerpoint/2010/main" val="268194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41127_185/joycg_1417079021517vB5dS_JPEG/546fcddce58ece205e000055_r-day-care-center-dorte-mandrup-arkitekter_dma_raa_05_a.jpg" descr="http://postfiles10.naver.net/20141127_185/joycg_1417079021517vB5dS_JPEG/546fcddce58ece205e000055_r-day-care-center-dorte-mandrup-arkitekter_dma_raa_05_a.jpg?type=w2"/>
          <p:cNvPicPr/>
          <p:nvPr/>
        </p:nvPicPr>
        <p:blipFill>
          <a:blip r:embed="rId2">
            <a:extLst>
              <a:ext uri="{28A0092B-C50C-407E-A947-70E740481C1C}">
                <a14:useLocalDpi xmlns:a14="http://schemas.microsoft.com/office/drawing/2010/main" val="0"/>
              </a:ext>
            </a:extLst>
          </a:blip>
          <a:srcRect/>
          <a:stretch>
            <a:fillRect/>
          </a:stretch>
        </p:blipFill>
        <p:spPr bwMode="auto">
          <a:xfrm>
            <a:off x="4389120" y="716280"/>
            <a:ext cx="7178040" cy="5806440"/>
          </a:xfrm>
          <a:prstGeom prst="rect">
            <a:avLst/>
          </a:prstGeom>
          <a:noFill/>
          <a:ln>
            <a:noFill/>
          </a:ln>
        </p:spPr>
      </p:pic>
      <p:sp>
        <p:nvSpPr>
          <p:cNvPr id="3" name="TextBox 2"/>
          <p:cNvSpPr txBox="1"/>
          <p:nvPr/>
        </p:nvSpPr>
        <p:spPr>
          <a:xfrm>
            <a:off x="910281" y="543698"/>
            <a:ext cx="4450080" cy="769441"/>
          </a:xfrm>
          <a:prstGeom prst="rect">
            <a:avLst/>
          </a:prstGeom>
          <a:noFill/>
        </p:spPr>
        <p:txBody>
          <a:bodyPr wrap="square" rtlCol="0">
            <a:spAutoFit/>
          </a:bodyPr>
          <a:lstStyle/>
          <a:p>
            <a:r>
              <a:rPr lang="en-US" sz="4400" dirty="0" smtClean="0"/>
              <a:t>Sand Play</a:t>
            </a:r>
            <a:endParaRPr lang="en-US" sz="4400" dirty="0"/>
          </a:p>
        </p:txBody>
      </p:sp>
    </p:spTree>
    <p:extLst>
      <p:ext uri="{BB962C8B-B14F-4D97-AF65-F5344CB8AC3E}">
        <p14:creationId xmlns:p14="http://schemas.microsoft.com/office/powerpoint/2010/main" val="242937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Licenses and Permits</a:t>
            </a:r>
            <a:r>
              <a:rPr lang="en-US" dirty="0"/>
              <a:t/>
            </a:r>
            <a:br>
              <a:rPr lang="en-US" dirty="0"/>
            </a:br>
            <a:endParaRPr lang="en-US" dirty="0"/>
          </a:p>
        </p:txBody>
      </p:sp>
      <p:sp>
        <p:nvSpPr>
          <p:cNvPr id="3" name="Content Placeholder 2"/>
          <p:cNvSpPr>
            <a:spLocks noGrp="1"/>
          </p:cNvSpPr>
          <p:nvPr>
            <p:ph idx="1"/>
          </p:nvPr>
        </p:nvSpPr>
        <p:spPr>
          <a:xfrm>
            <a:off x="838200" y="1342768"/>
            <a:ext cx="10515600" cy="4834195"/>
          </a:xfrm>
        </p:spPr>
        <p:txBody>
          <a:bodyPr>
            <a:normAutofit lnSpcReduction="10000"/>
          </a:bodyPr>
          <a:lstStyle/>
          <a:p>
            <a:pPr>
              <a:lnSpc>
                <a:spcPct val="150000"/>
              </a:lnSpc>
            </a:pPr>
            <a:r>
              <a:rPr lang="en-US" dirty="0" smtClean="0"/>
              <a:t>Handled through </a:t>
            </a:r>
            <a:r>
              <a:rPr lang="en-US" dirty="0"/>
              <a:t>the Child Care Licensing Division (CCLD) of the Department of Social Services (DSS). </a:t>
            </a:r>
            <a:endParaRPr lang="en-US" dirty="0" smtClean="0"/>
          </a:p>
          <a:p>
            <a:pPr>
              <a:lnSpc>
                <a:spcPct val="150000"/>
              </a:lnSpc>
            </a:pPr>
            <a:r>
              <a:rPr lang="en-US" dirty="0"/>
              <a:t>You will need to attend </a:t>
            </a:r>
            <a:r>
              <a:rPr lang="en-US" u="sng" dirty="0"/>
              <a:t>an orientation session</a:t>
            </a:r>
            <a:r>
              <a:rPr lang="en-US" dirty="0"/>
              <a:t> before you can </a:t>
            </a:r>
            <a:r>
              <a:rPr lang="en-US" dirty="0" smtClean="0"/>
              <a:t>apply</a:t>
            </a:r>
          </a:p>
          <a:p>
            <a:pPr>
              <a:lnSpc>
                <a:spcPct val="150000"/>
              </a:lnSpc>
            </a:pPr>
            <a:r>
              <a:rPr lang="en-US" dirty="0"/>
              <a:t>To schedule an orientation, you </a:t>
            </a:r>
            <a:r>
              <a:rPr lang="en-US" u="sng" dirty="0"/>
              <a:t>should contact the nearest state licensing </a:t>
            </a:r>
            <a:r>
              <a:rPr lang="en-US" u="sng" dirty="0" smtClean="0"/>
              <a:t>agency</a:t>
            </a:r>
            <a:endParaRPr lang="en-US" dirty="0" smtClean="0"/>
          </a:p>
          <a:p>
            <a:pPr>
              <a:lnSpc>
                <a:spcPct val="150000"/>
              </a:lnSpc>
            </a:pPr>
            <a:r>
              <a:rPr lang="en-US" dirty="0"/>
              <a:t>After you successfully complete the orientation, you will need to complete the license application</a:t>
            </a:r>
          </a:p>
        </p:txBody>
      </p:sp>
    </p:spTree>
    <p:extLst>
      <p:ext uri="{BB962C8B-B14F-4D97-AF65-F5344CB8AC3E}">
        <p14:creationId xmlns:p14="http://schemas.microsoft.com/office/powerpoint/2010/main" val="323314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41127_44/joycg_1417079022844jK9Bp_JPEG/546fce58e58eced61f000049_r-day-care-center-dorte-mandrup-arkitekter_dma_raa_16_a.jpg" descr="http://postfiles13.naver.net/20141127_44/joycg_1417079022844jK9Bp_JPEG/546fce58e58eced61f000049_r-day-care-center-dorte-mandrup-arkitekter_dma_raa_16_a.jpg?type=w2"/>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4404360" cy="6573838"/>
          </a:xfrm>
          <a:prstGeom prst="rect">
            <a:avLst/>
          </a:prstGeom>
          <a:noFill/>
          <a:ln>
            <a:noFill/>
          </a:ln>
        </p:spPr>
      </p:pic>
      <p:sp>
        <p:nvSpPr>
          <p:cNvPr id="3" name="TextBox 2"/>
          <p:cNvSpPr txBox="1"/>
          <p:nvPr/>
        </p:nvSpPr>
        <p:spPr>
          <a:xfrm>
            <a:off x="6248400" y="472440"/>
            <a:ext cx="5547360" cy="769441"/>
          </a:xfrm>
          <a:prstGeom prst="rect">
            <a:avLst/>
          </a:prstGeom>
          <a:noFill/>
        </p:spPr>
        <p:txBody>
          <a:bodyPr wrap="square" rtlCol="0">
            <a:spAutoFit/>
          </a:bodyPr>
          <a:lstStyle/>
          <a:p>
            <a:r>
              <a:rPr lang="en-US" sz="4400" dirty="0" smtClean="0"/>
              <a:t>Window Design</a:t>
            </a:r>
            <a:endParaRPr lang="en-US" sz="4400" dirty="0"/>
          </a:p>
        </p:txBody>
      </p:sp>
    </p:spTree>
    <p:extLst>
      <p:ext uri="{BB962C8B-B14F-4D97-AF65-F5344CB8AC3E}">
        <p14:creationId xmlns:p14="http://schemas.microsoft.com/office/powerpoint/2010/main" val="2125610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41127_165/joycg_1417079026592heUgo_PNG/546fceefe58ece229500004a_r-day-care-center-dorte-mandrup-arkitekter_section_bb.png" descr="http://postfiles6.naver.net/20141127_165/joycg_1417079026592heUgo_PNG/546fceefe58ece229500004a_r-day-care-center-dorte-mandrup-arkitekter_section_bb.png?type=w2"/>
          <p:cNvPicPr/>
          <p:nvPr/>
        </p:nvPicPr>
        <p:blipFill>
          <a:blip r:embed="rId2">
            <a:extLst>
              <a:ext uri="{28A0092B-C50C-407E-A947-70E740481C1C}">
                <a14:useLocalDpi xmlns:a14="http://schemas.microsoft.com/office/drawing/2010/main" val="0"/>
              </a:ext>
            </a:extLst>
          </a:blip>
          <a:srcRect/>
          <a:stretch>
            <a:fillRect/>
          </a:stretch>
        </p:blipFill>
        <p:spPr bwMode="auto">
          <a:xfrm>
            <a:off x="314284" y="2575560"/>
            <a:ext cx="6056036" cy="3260090"/>
          </a:xfrm>
          <a:prstGeom prst="rect">
            <a:avLst/>
          </a:prstGeom>
          <a:noFill/>
          <a:ln>
            <a:noFill/>
          </a:ln>
        </p:spPr>
      </p:pic>
      <p:pic>
        <p:nvPicPr>
          <p:cNvPr id="3" name="20141127_79/joycg_1417079026738VwX6r_PNG/546fcec1e58ece2295000048_r-day-care-center-dorte-mandrup-arkitekter_construction.png" descr="http://postfiles16.naver.net/20141127_79/joycg_1417079026738VwX6r_PNG/546fcec1e58ece2295000048_r-day-care-center-dorte-mandrup-arkitekter_construction.png?type=w2"/>
          <p:cNvPicPr/>
          <p:nvPr/>
        </p:nvPicPr>
        <p:blipFill>
          <a:blip r:embed="rId3">
            <a:extLst>
              <a:ext uri="{28A0092B-C50C-407E-A947-70E740481C1C}">
                <a14:useLocalDpi xmlns:a14="http://schemas.microsoft.com/office/drawing/2010/main" val="0"/>
              </a:ext>
            </a:extLst>
          </a:blip>
          <a:srcRect/>
          <a:stretch>
            <a:fillRect/>
          </a:stretch>
        </p:blipFill>
        <p:spPr bwMode="auto">
          <a:xfrm>
            <a:off x="6370320" y="2575560"/>
            <a:ext cx="5216842" cy="3691017"/>
          </a:xfrm>
          <a:prstGeom prst="rect">
            <a:avLst/>
          </a:prstGeom>
          <a:noFill/>
          <a:ln>
            <a:noFill/>
          </a:ln>
        </p:spPr>
      </p:pic>
      <p:sp>
        <p:nvSpPr>
          <p:cNvPr id="4" name="TextBox 3"/>
          <p:cNvSpPr txBox="1"/>
          <p:nvPr/>
        </p:nvSpPr>
        <p:spPr>
          <a:xfrm>
            <a:off x="3474720" y="762000"/>
            <a:ext cx="7178040" cy="769441"/>
          </a:xfrm>
          <a:prstGeom prst="rect">
            <a:avLst/>
          </a:prstGeom>
          <a:noFill/>
        </p:spPr>
        <p:txBody>
          <a:bodyPr wrap="square" rtlCol="0">
            <a:spAutoFit/>
          </a:bodyPr>
          <a:lstStyle/>
          <a:p>
            <a:r>
              <a:rPr lang="en-US" sz="4400" dirty="0" smtClean="0"/>
              <a:t>Architecture Planning</a:t>
            </a:r>
            <a:endParaRPr lang="en-US" sz="4400" dirty="0"/>
          </a:p>
        </p:txBody>
      </p:sp>
    </p:spTree>
    <p:extLst>
      <p:ext uri="{BB962C8B-B14F-4D97-AF65-F5344CB8AC3E}">
        <p14:creationId xmlns:p14="http://schemas.microsoft.com/office/powerpoint/2010/main" val="3189396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426720"/>
            <a:ext cx="5059680" cy="769441"/>
          </a:xfrm>
          <a:prstGeom prst="rect">
            <a:avLst/>
          </a:prstGeom>
          <a:noFill/>
        </p:spPr>
        <p:txBody>
          <a:bodyPr wrap="square" rtlCol="0">
            <a:spAutoFit/>
          </a:bodyPr>
          <a:lstStyle/>
          <a:p>
            <a:r>
              <a:rPr lang="en-US" sz="4400" dirty="0" smtClean="0"/>
              <a:t>Inside Part</a:t>
            </a:r>
            <a:endParaRPr lang="en-US" sz="4400" dirty="0"/>
          </a:p>
        </p:txBody>
      </p:sp>
      <p:pic>
        <p:nvPicPr>
          <p:cNvPr id="3" name="20141127_19/joycg_1417079023003OON00_JPEG/546fcd8de58ece205e000052_r-day-care-center-dorte-mandrup-arkitekter_56_018_raa_f.jpg" descr="http://postfiles4.naver.net/20141127_19/joycg_1417079023003OON00_JPEG/546fcd8de58ece205e000052_r-day-care-center-dorte-mandrup-arkitekter_56_018_raa_f.jpg?type=w2"/>
          <p:cNvPicPr/>
          <p:nvPr/>
        </p:nvPicPr>
        <p:blipFill>
          <a:blip r:embed="rId2">
            <a:extLst>
              <a:ext uri="{28A0092B-C50C-407E-A947-70E740481C1C}">
                <a14:useLocalDpi xmlns:a14="http://schemas.microsoft.com/office/drawing/2010/main" val="0"/>
              </a:ext>
            </a:extLst>
          </a:blip>
          <a:srcRect/>
          <a:stretch>
            <a:fillRect/>
          </a:stretch>
        </p:blipFill>
        <p:spPr bwMode="auto">
          <a:xfrm>
            <a:off x="167640" y="1849437"/>
            <a:ext cx="5686665" cy="4553585"/>
          </a:xfrm>
          <a:prstGeom prst="rect">
            <a:avLst/>
          </a:prstGeom>
          <a:noFill/>
          <a:ln>
            <a:noFill/>
          </a:ln>
        </p:spPr>
      </p:pic>
      <p:pic>
        <p:nvPicPr>
          <p:cNvPr id="4" name="20141127_166/joycg_1417079023192FuvVT_JPEG/546fce66e58ece205e000059_r-day-care-center-dorte-mandrup-arkitekter_dma_raa_18_a.jpg" descr="http://postfiles7.naver.net/20141127_166/joycg_1417079023192FuvVT_JPEG/546fce66e58ece205e000059_r-day-care-center-dorte-mandrup-arkitekter_dma_raa_18_a.jpg?type=w2"/>
          <p:cNvPicPr/>
          <p:nvPr/>
        </p:nvPicPr>
        <p:blipFill>
          <a:blip r:embed="rId3">
            <a:extLst>
              <a:ext uri="{28A0092B-C50C-407E-A947-70E740481C1C}">
                <a14:useLocalDpi xmlns:a14="http://schemas.microsoft.com/office/drawing/2010/main" val="0"/>
              </a:ext>
            </a:extLst>
          </a:blip>
          <a:srcRect/>
          <a:stretch>
            <a:fillRect/>
          </a:stretch>
        </p:blipFill>
        <p:spPr bwMode="auto">
          <a:xfrm>
            <a:off x="6004560" y="2443797"/>
            <a:ext cx="5943600" cy="3959225"/>
          </a:xfrm>
          <a:prstGeom prst="rect">
            <a:avLst/>
          </a:prstGeom>
          <a:noFill/>
          <a:ln>
            <a:noFill/>
          </a:ln>
        </p:spPr>
      </p:pic>
    </p:spTree>
    <p:extLst>
      <p:ext uri="{BB962C8B-B14F-4D97-AF65-F5344CB8AC3E}">
        <p14:creationId xmlns:p14="http://schemas.microsoft.com/office/powerpoint/2010/main" val="4009333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41127_120/joycg_1417079023307u0K2t_JPEG/546fcd71e58ece2295000041_r-day-care-center-dorte-mandrup-arkitekter_56_018_raa_f.jpg" descr="http://postfiles9.naver.net/20141127_120/joycg_1417079023307u0K2t_JPEG/546fcd71e58ece2295000041_r-day-care-center-dorte-mandrup-arkitekter_56_018_raa_f.jpg?type=w2"/>
          <p:cNvPicPr/>
          <p:nvPr/>
        </p:nvPicPr>
        <p:blipFill>
          <a:blip r:embed="rId2">
            <a:extLst>
              <a:ext uri="{28A0092B-C50C-407E-A947-70E740481C1C}">
                <a14:useLocalDpi xmlns:a14="http://schemas.microsoft.com/office/drawing/2010/main" val="0"/>
              </a:ext>
            </a:extLst>
          </a:blip>
          <a:srcRect/>
          <a:stretch>
            <a:fillRect/>
          </a:stretch>
        </p:blipFill>
        <p:spPr bwMode="auto">
          <a:xfrm>
            <a:off x="556578" y="336868"/>
            <a:ext cx="5482474" cy="6278880"/>
          </a:xfrm>
          <a:prstGeom prst="rect">
            <a:avLst/>
          </a:prstGeom>
          <a:noFill/>
          <a:ln>
            <a:noFill/>
          </a:ln>
        </p:spPr>
      </p:pic>
      <p:pic>
        <p:nvPicPr>
          <p:cNvPr id="3" name="20141127_174/joycg_1417079023793ntCGN_JPEG/546fcd92e58eced61f000045_r-day-care-center-dorte-mandrup-arkitekter_56_018_raa_f.jpg" descr="http://postfiles15.naver.net/20141127_174/joycg_1417079023793ntCGN_JPEG/546fcd92e58eced61f000045_r-day-care-center-dorte-mandrup-arkitekter_56_018_raa_f.jpg?type=w2"/>
          <p:cNvPicPr/>
          <p:nvPr/>
        </p:nvPicPr>
        <p:blipFill>
          <a:blip r:embed="rId3">
            <a:extLst>
              <a:ext uri="{28A0092B-C50C-407E-A947-70E740481C1C}">
                <a14:useLocalDpi xmlns:a14="http://schemas.microsoft.com/office/drawing/2010/main" val="0"/>
              </a:ext>
            </a:extLst>
          </a:blip>
          <a:srcRect/>
          <a:stretch>
            <a:fillRect/>
          </a:stretch>
        </p:blipFill>
        <p:spPr bwMode="auto">
          <a:xfrm>
            <a:off x="6805925" y="168434"/>
            <a:ext cx="4304034" cy="6447314"/>
          </a:xfrm>
          <a:prstGeom prst="rect">
            <a:avLst/>
          </a:prstGeom>
          <a:noFill/>
          <a:ln>
            <a:noFill/>
          </a:ln>
        </p:spPr>
      </p:pic>
    </p:spTree>
    <p:extLst>
      <p:ext uri="{BB962C8B-B14F-4D97-AF65-F5344CB8AC3E}">
        <p14:creationId xmlns:p14="http://schemas.microsoft.com/office/powerpoint/2010/main" val="264597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dirty="0"/>
              <a:t/>
            </a:r>
            <a:br>
              <a:rPr lang="en-US" dirty="0"/>
            </a:br>
            <a:r>
              <a:rPr lang="en-US" sz="4900" b="1" dirty="0" smtClean="0">
                <a:solidFill>
                  <a:schemeClr val="accent6">
                    <a:lumMod val="50000"/>
                  </a:schemeClr>
                </a:solidFill>
              </a:rPr>
              <a:t>Application Information</a:t>
            </a:r>
            <a:r>
              <a:rPr lang="en-US" sz="4900" u="sng" dirty="0">
                <a:solidFill>
                  <a:schemeClr val="accent6">
                    <a:lumMod val="50000"/>
                  </a:schemeClr>
                </a:solidFill>
              </a:rPr>
              <a:t/>
            </a:r>
            <a:br>
              <a:rPr lang="en-US" sz="4900" u="sng" dirty="0">
                <a:solidFill>
                  <a:schemeClr val="accent6">
                    <a:lumMod val="50000"/>
                  </a:schemeClr>
                </a:solidFill>
              </a:rPr>
            </a:br>
            <a:endParaRPr lang="en-US" sz="4900" u="sng" dirty="0">
              <a:solidFill>
                <a:schemeClr val="accent6">
                  <a:lumMod val="50000"/>
                </a:schemeClr>
              </a:solidFill>
            </a:endParaRPr>
          </a:p>
        </p:txBody>
      </p:sp>
      <p:sp>
        <p:nvSpPr>
          <p:cNvPr id="3" name="Content Placeholder 2"/>
          <p:cNvSpPr>
            <a:spLocks noGrp="1"/>
          </p:cNvSpPr>
          <p:nvPr>
            <p:ph idx="1"/>
          </p:nvPr>
        </p:nvSpPr>
        <p:spPr>
          <a:xfrm>
            <a:off x="838200" y="1539240"/>
            <a:ext cx="10515600" cy="4998720"/>
          </a:xfrm>
        </p:spPr>
        <p:txBody>
          <a:bodyPr>
            <a:normAutofit lnSpcReduction="10000"/>
          </a:bodyPr>
          <a:lstStyle/>
          <a:p>
            <a:pPr lvl="0">
              <a:lnSpc>
                <a:spcPct val="150000"/>
              </a:lnSpc>
            </a:pPr>
            <a:r>
              <a:rPr lang="en-US" u="sng" dirty="0"/>
              <a:t>what ages </a:t>
            </a:r>
            <a:r>
              <a:rPr lang="en-US" dirty="0"/>
              <a:t>of children you will be taking care of (infants, toddlers, preschoolers, school-age)</a:t>
            </a:r>
          </a:p>
          <a:p>
            <a:pPr lvl="0">
              <a:lnSpc>
                <a:spcPct val="150000"/>
              </a:lnSpc>
            </a:pPr>
            <a:r>
              <a:rPr lang="en-US" u="sng" dirty="0"/>
              <a:t>what capacity</a:t>
            </a:r>
            <a:r>
              <a:rPr lang="en-US" dirty="0"/>
              <a:t> you are seeking for children in each age range</a:t>
            </a:r>
          </a:p>
          <a:p>
            <a:pPr lvl="0">
              <a:lnSpc>
                <a:spcPct val="150000"/>
              </a:lnSpc>
            </a:pPr>
            <a:r>
              <a:rPr lang="en-US" u="sng" dirty="0"/>
              <a:t>whether you own the property</a:t>
            </a:r>
            <a:r>
              <a:rPr lang="en-US" dirty="0"/>
              <a:t> where the care will be provided</a:t>
            </a:r>
          </a:p>
          <a:p>
            <a:pPr lvl="0">
              <a:lnSpc>
                <a:spcPct val="150000"/>
              </a:lnSpc>
            </a:pPr>
            <a:r>
              <a:rPr lang="en-US" dirty="0"/>
              <a:t>whether your business will </a:t>
            </a:r>
            <a:r>
              <a:rPr lang="en-US" u="sng" dirty="0"/>
              <a:t>be for-profit or </a:t>
            </a:r>
            <a:r>
              <a:rPr lang="en-US" u="sng" dirty="0" smtClean="0"/>
              <a:t>nonprofit</a:t>
            </a:r>
            <a:r>
              <a:rPr lang="en-US" dirty="0" smtClean="0"/>
              <a:t> </a:t>
            </a:r>
          </a:p>
          <a:p>
            <a:pPr lvl="0">
              <a:lnSpc>
                <a:spcPct val="150000"/>
              </a:lnSpc>
            </a:pPr>
            <a:r>
              <a:rPr lang="en-US" dirty="0" smtClean="0"/>
              <a:t>acknowledgments regarding knowledge of </a:t>
            </a:r>
            <a:r>
              <a:rPr lang="en-US" u="sng" dirty="0" smtClean="0"/>
              <a:t>health and safety, criminal record, and other regulations</a:t>
            </a:r>
            <a:endParaRPr lang="en-US" dirty="0" smtClean="0"/>
          </a:p>
          <a:p>
            <a:endParaRPr lang="en-US" dirty="0"/>
          </a:p>
        </p:txBody>
      </p:sp>
    </p:spTree>
    <p:extLst>
      <p:ext uri="{BB962C8B-B14F-4D97-AF65-F5344CB8AC3E}">
        <p14:creationId xmlns:p14="http://schemas.microsoft.com/office/powerpoint/2010/main" val="410070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Licenses and Permits</a:t>
            </a:r>
            <a:endParaRPr lang="en-US" dirty="0">
              <a:solidFill>
                <a:schemeClr val="accent6">
                  <a:lumMod val="50000"/>
                </a:schemeClr>
              </a:solidFill>
            </a:endParaRPr>
          </a:p>
        </p:txBody>
      </p:sp>
      <p:sp>
        <p:nvSpPr>
          <p:cNvPr id="3" name="Content Placeholder 2"/>
          <p:cNvSpPr>
            <a:spLocks noGrp="1"/>
          </p:cNvSpPr>
          <p:nvPr>
            <p:ph idx="1"/>
          </p:nvPr>
        </p:nvSpPr>
        <p:spPr>
          <a:xfrm>
            <a:off x="838200" y="2056285"/>
            <a:ext cx="10515600" cy="4351338"/>
          </a:xfrm>
        </p:spPr>
        <p:txBody>
          <a:bodyPr/>
          <a:lstStyle/>
          <a:p>
            <a:pPr>
              <a:lnSpc>
                <a:spcPct val="150000"/>
              </a:lnSpc>
            </a:pPr>
            <a:r>
              <a:rPr lang="en-US" dirty="0"/>
              <a:t>You also will have to pay </a:t>
            </a:r>
            <a:r>
              <a:rPr lang="en-US" u="sng" dirty="0"/>
              <a:t>a license application fee</a:t>
            </a:r>
            <a:r>
              <a:rPr lang="en-US" dirty="0"/>
              <a:t>; this fee </a:t>
            </a:r>
            <a:r>
              <a:rPr lang="en-US" u="sng" dirty="0"/>
              <a:t>will vary depending on the number of children you will be caring </a:t>
            </a:r>
            <a:r>
              <a:rPr lang="en-US" u="sng" dirty="0" smtClean="0"/>
              <a:t>for</a:t>
            </a:r>
          </a:p>
          <a:p>
            <a:pPr>
              <a:lnSpc>
                <a:spcPct val="150000"/>
              </a:lnSpc>
            </a:pPr>
            <a:r>
              <a:rPr lang="en-US" dirty="0"/>
              <a:t>there may be </a:t>
            </a:r>
            <a:r>
              <a:rPr lang="en-US" u="sng" dirty="0"/>
              <a:t>local zoning laws</a:t>
            </a:r>
            <a:r>
              <a:rPr lang="en-US" dirty="0"/>
              <a:t> that would </a:t>
            </a:r>
            <a:r>
              <a:rPr lang="en-US" dirty="0" smtClean="0"/>
              <a:t>stop </a:t>
            </a:r>
            <a:r>
              <a:rPr lang="en-US" dirty="0"/>
              <a:t>running a child care business in a </a:t>
            </a:r>
            <a:r>
              <a:rPr lang="en-US" dirty="0" smtClean="0"/>
              <a:t>location</a:t>
            </a:r>
            <a:endParaRPr lang="en-US" dirty="0"/>
          </a:p>
        </p:txBody>
      </p:sp>
    </p:spTree>
    <p:extLst>
      <p:ext uri="{BB962C8B-B14F-4D97-AF65-F5344CB8AC3E}">
        <p14:creationId xmlns:p14="http://schemas.microsoft.com/office/powerpoint/2010/main" val="109483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368"/>
            <a:ext cx="10515600" cy="1325563"/>
          </a:xfrm>
        </p:spPr>
        <p:txBody>
          <a:bodyPr/>
          <a:lstStyle/>
          <a:p>
            <a:r>
              <a:rPr lang="en-US" b="1" dirty="0">
                <a:solidFill>
                  <a:schemeClr val="accent6">
                    <a:lumMod val="50000"/>
                  </a:schemeClr>
                </a:solidFill>
              </a:rPr>
              <a:t>Health and Safety</a:t>
            </a:r>
            <a:endParaRPr lang="en-US" dirty="0">
              <a:solidFill>
                <a:schemeClr val="accent6">
                  <a:lumMod val="50000"/>
                </a:schemeClr>
              </a:solidFill>
            </a:endParaRPr>
          </a:p>
        </p:txBody>
      </p:sp>
      <p:sp>
        <p:nvSpPr>
          <p:cNvPr id="3" name="Content Placeholder 2"/>
          <p:cNvSpPr>
            <a:spLocks noGrp="1"/>
          </p:cNvSpPr>
          <p:nvPr>
            <p:ph idx="1"/>
          </p:nvPr>
        </p:nvSpPr>
        <p:spPr>
          <a:xfrm>
            <a:off x="838200" y="1400432"/>
            <a:ext cx="10515600" cy="5321644"/>
          </a:xfrm>
        </p:spPr>
        <p:txBody>
          <a:bodyPr>
            <a:normAutofit/>
          </a:bodyPr>
          <a:lstStyle/>
          <a:p>
            <a:pPr>
              <a:lnSpc>
                <a:spcPct val="160000"/>
              </a:lnSpc>
            </a:pPr>
            <a:r>
              <a:rPr lang="en-US" dirty="0"/>
              <a:t>California’s child care regulations are </a:t>
            </a:r>
            <a:r>
              <a:rPr lang="en-US" dirty="0" smtClean="0"/>
              <a:t>extensive </a:t>
            </a:r>
          </a:p>
          <a:p>
            <a:pPr>
              <a:lnSpc>
                <a:spcPct val="160000"/>
              </a:lnSpc>
            </a:pPr>
            <a:r>
              <a:rPr lang="en-US" dirty="0" smtClean="0"/>
              <a:t>The CCLD has published readable “</a:t>
            </a:r>
            <a:r>
              <a:rPr lang="en-US" u="sng" dirty="0" smtClean="0"/>
              <a:t>regulation highlights</a:t>
            </a:r>
            <a:r>
              <a:rPr lang="en-US" dirty="0" smtClean="0"/>
              <a:t>” documents that are available online</a:t>
            </a:r>
          </a:p>
          <a:p>
            <a:pPr>
              <a:lnSpc>
                <a:spcPct val="160000"/>
              </a:lnSpc>
            </a:pPr>
            <a:r>
              <a:rPr lang="en-US" u="sng" dirty="0" smtClean="0"/>
              <a:t>the state </a:t>
            </a:r>
            <a:r>
              <a:rPr lang="en-US" u="sng" dirty="0"/>
              <a:t>has the authority to inspect your </a:t>
            </a:r>
            <a:r>
              <a:rPr lang="en-US" u="sng" dirty="0" smtClean="0"/>
              <a:t>operation</a:t>
            </a:r>
          </a:p>
          <a:p>
            <a:pPr>
              <a:lnSpc>
                <a:spcPct val="160000"/>
              </a:lnSpc>
            </a:pPr>
            <a:r>
              <a:rPr lang="en-US" dirty="0" smtClean="0"/>
              <a:t>you </a:t>
            </a:r>
            <a:r>
              <a:rPr lang="en-US" dirty="0"/>
              <a:t>should expect that </a:t>
            </a:r>
            <a:r>
              <a:rPr lang="en-US" u="sng" dirty="0"/>
              <a:t>a fire marshal or other fire prevention official </a:t>
            </a:r>
            <a:r>
              <a:rPr lang="en-US" dirty="0"/>
              <a:t>will make an </a:t>
            </a:r>
            <a:r>
              <a:rPr lang="en-US" u="sng" dirty="0"/>
              <a:t>inspection</a:t>
            </a:r>
            <a:r>
              <a:rPr lang="en-US" dirty="0"/>
              <a:t> to ensure there are adequate </a:t>
            </a:r>
            <a:r>
              <a:rPr lang="en-US" u="sng" dirty="0"/>
              <a:t>routes of escape</a:t>
            </a:r>
            <a:r>
              <a:rPr lang="en-US" dirty="0"/>
              <a:t> in case of fire</a:t>
            </a:r>
            <a:r>
              <a:rPr lang="en-US" dirty="0" smtClean="0"/>
              <a:t>.</a:t>
            </a:r>
            <a:endParaRPr lang="en-US" dirty="0"/>
          </a:p>
        </p:txBody>
      </p:sp>
    </p:spTree>
    <p:extLst>
      <p:ext uri="{BB962C8B-B14F-4D97-AF65-F5344CB8AC3E}">
        <p14:creationId xmlns:p14="http://schemas.microsoft.com/office/powerpoint/2010/main" val="399193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10515600" cy="1325563"/>
          </a:xfrm>
        </p:spPr>
        <p:txBody>
          <a:bodyPr/>
          <a:lstStyle/>
          <a:p>
            <a:r>
              <a:rPr lang="en-US" b="1" dirty="0">
                <a:solidFill>
                  <a:schemeClr val="accent6">
                    <a:lumMod val="50000"/>
                  </a:schemeClr>
                </a:solidFill>
              </a:rPr>
              <a:t>Tax Deduction</a:t>
            </a:r>
            <a:r>
              <a:rPr lang="en-US" dirty="0"/>
              <a:t/>
            </a:r>
            <a:br>
              <a:rPr lang="en-US" dirty="0"/>
            </a:br>
            <a:endParaRPr lang="en-US" dirty="0"/>
          </a:p>
        </p:txBody>
      </p:sp>
      <p:sp>
        <p:nvSpPr>
          <p:cNvPr id="3" name="Content Placeholder 2"/>
          <p:cNvSpPr>
            <a:spLocks noGrp="1"/>
          </p:cNvSpPr>
          <p:nvPr>
            <p:ph idx="1"/>
          </p:nvPr>
        </p:nvSpPr>
        <p:spPr/>
        <p:txBody>
          <a:bodyPr/>
          <a:lstStyle/>
          <a:p>
            <a:pPr>
              <a:lnSpc>
                <a:spcPct val="150000"/>
              </a:lnSpc>
            </a:pPr>
            <a:r>
              <a:rPr lang="en-US" u="sng" dirty="0"/>
              <a:t>If you run your daycare business out of your home, you may be able to deduct expenses for the business. </a:t>
            </a:r>
            <a:endParaRPr lang="en-US" u="sng" dirty="0" smtClean="0"/>
          </a:p>
          <a:p>
            <a:pPr>
              <a:lnSpc>
                <a:spcPct val="150000"/>
              </a:lnSpc>
            </a:pPr>
            <a:r>
              <a:rPr lang="en-US" u="sng" dirty="0" smtClean="0"/>
              <a:t>To </a:t>
            </a:r>
            <a:r>
              <a:rPr lang="en-US" u="sng" dirty="0"/>
              <a:t>qualify</a:t>
            </a:r>
            <a:r>
              <a:rPr lang="en-US" dirty="0"/>
              <a:t>, you must </a:t>
            </a:r>
            <a:endParaRPr lang="en-US" dirty="0" smtClean="0"/>
          </a:p>
          <a:p>
            <a:pPr lvl="1">
              <a:lnSpc>
                <a:spcPct val="150000"/>
              </a:lnSpc>
            </a:pPr>
            <a:r>
              <a:rPr lang="en-US" sz="2800" dirty="0" smtClean="0"/>
              <a:t> </a:t>
            </a:r>
            <a:r>
              <a:rPr lang="en-US" sz="2800" dirty="0"/>
              <a:t>provide daycare to </a:t>
            </a:r>
            <a:r>
              <a:rPr lang="en-US" sz="2800" dirty="0" smtClean="0"/>
              <a:t>children</a:t>
            </a:r>
            <a:endParaRPr lang="en-US" sz="2800" dirty="0"/>
          </a:p>
          <a:p>
            <a:pPr lvl="1">
              <a:lnSpc>
                <a:spcPct val="150000"/>
              </a:lnSpc>
            </a:pPr>
            <a:r>
              <a:rPr lang="en-US" sz="2800" dirty="0" smtClean="0"/>
              <a:t> </a:t>
            </a:r>
            <a:r>
              <a:rPr lang="en-US" sz="2800" dirty="0"/>
              <a:t>be licensed by the state or exempt from the state’s licensing </a:t>
            </a:r>
            <a:r>
              <a:rPr lang="en-US" sz="2800" dirty="0" smtClean="0"/>
              <a:t>requirement</a:t>
            </a:r>
            <a:endParaRPr lang="en-US" dirty="0"/>
          </a:p>
        </p:txBody>
      </p:sp>
    </p:spTree>
    <p:extLst>
      <p:ext uri="{BB962C8B-B14F-4D97-AF65-F5344CB8AC3E}">
        <p14:creationId xmlns:p14="http://schemas.microsoft.com/office/powerpoint/2010/main" val="2855859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1645"/>
            <a:ext cx="10515600" cy="1325563"/>
          </a:xfrm>
        </p:spPr>
        <p:txBody>
          <a:bodyPr/>
          <a:lstStyle/>
          <a:p>
            <a:r>
              <a:rPr lang="en-US" b="1" dirty="0">
                <a:solidFill>
                  <a:schemeClr val="accent6">
                    <a:lumMod val="50000"/>
                  </a:schemeClr>
                </a:solidFill>
              </a:rPr>
              <a:t>Insurance</a:t>
            </a:r>
            <a:r>
              <a:rPr lang="en-US" dirty="0"/>
              <a:t/>
            </a:r>
            <a:br>
              <a:rPr lang="en-US" dirty="0"/>
            </a:br>
            <a:endParaRPr lang="en-US" dirty="0"/>
          </a:p>
        </p:txBody>
      </p:sp>
      <p:sp>
        <p:nvSpPr>
          <p:cNvPr id="3" name="Content Placeholder 2"/>
          <p:cNvSpPr>
            <a:spLocks noGrp="1"/>
          </p:cNvSpPr>
          <p:nvPr>
            <p:ph idx="1"/>
          </p:nvPr>
        </p:nvSpPr>
        <p:spPr>
          <a:xfrm>
            <a:off x="838200" y="1400432"/>
            <a:ext cx="10515600" cy="4661201"/>
          </a:xfrm>
        </p:spPr>
        <p:txBody>
          <a:bodyPr>
            <a:normAutofit lnSpcReduction="10000"/>
          </a:bodyPr>
          <a:lstStyle/>
          <a:p>
            <a:pPr>
              <a:lnSpc>
                <a:spcPct val="150000"/>
              </a:lnSpc>
            </a:pPr>
            <a:r>
              <a:rPr lang="en-US" dirty="0" smtClean="0"/>
              <a:t>There are particular </a:t>
            </a:r>
            <a:r>
              <a:rPr lang="en-US" u="sng" dirty="0"/>
              <a:t>risks</a:t>
            </a:r>
            <a:r>
              <a:rPr lang="en-US" dirty="0"/>
              <a:t> associated with operating a child care center, primarily those related to the </a:t>
            </a:r>
            <a:r>
              <a:rPr lang="en-US" u="sng" dirty="0"/>
              <a:t>health and safety</a:t>
            </a:r>
            <a:r>
              <a:rPr lang="en-US" dirty="0"/>
              <a:t> of infants and small </a:t>
            </a:r>
            <a:r>
              <a:rPr lang="en-US" dirty="0" smtClean="0"/>
              <a:t>children</a:t>
            </a:r>
          </a:p>
          <a:p>
            <a:pPr>
              <a:lnSpc>
                <a:spcPct val="150000"/>
              </a:lnSpc>
            </a:pPr>
            <a:r>
              <a:rPr lang="en-US" dirty="0"/>
              <a:t>Try to work with </a:t>
            </a:r>
            <a:r>
              <a:rPr lang="en-US" u="sng" dirty="0"/>
              <a:t>an insurance agent who has previous experience writing policies for child care providers. </a:t>
            </a:r>
            <a:endParaRPr lang="en-US" u="sng" dirty="0" smtClean="0"/>
          </a:p>
          <a:p>
            <a:pPr>
              <a:lnSpc>
                <a:spcPct val="150000"/>
              </a:lnSpc>
            </a:pPr>
            <a:r>
              <a:rPr lang="en-US" dirty="0"/>
              <a:t>Consider coverage for </a:t>
            </a:r>
            <a:r>
              <a:rPr lang="en-US" u="sng" dirty="0"/>
              <a:t>sexual abuse or molestation, for corporal punishment, and for employees who are child care providers</a:t>
            </a:r>
            <a:endParaRPr lang="en-US" dirty="0"/>
          </a:p>
        </p:txBody>
      </p:sp>
    </p:spTree>
    <p:extLst>
      <p:ext uri="{BB962C8B-B14F-4D97-AF65-F5344CB8AC3E}">
        <p14:creationId xmlns:p14="http://schemas.microsoft.com/office/powerpoint/2010/main" val="3126693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480"/>
            <a:ext cx="10515600" cy="1086666"/>
          </a:xfrm>
        </p:spPr>
        <p:txBody>
          <a:bodyPr/>
          <a:lstStyle/>
          <a:p>
            <a:r>
              <a:rPr lang="en-US" b="1" dirty="0">
                <a:solidFill>
                  <a:schemeClr val="accent6">
                    <a:lumMod val="50000"/>
                  </a:schemeClr>
                </a:solidFill>
              </a:rPr>
              <a:t>Employees</a:t>
            </a:r>
            <a:endParaRPr lang="en-US" dirty="0">
              <a:solidFill>
                <a:schemeClr val="accent6">
                  <a:lumMod val="50000"/>
                </a:schemeClr>
              </a:solidFill>
            </a:endParaRPr>
          </a:p>
        </p:txBody>
      </p:sp>
      <p:sp>
        <p:nvSpPr>
          <p:cNvPr id="3" name="Content Placeholder 2"/>
          <p:cNvSpPr>
            <a:spLocks noGrp="1"/>
          </p:cNvSpPr>
          <p:nvPr>
            <p:ph idx="1"/>
          </p:nvPr>
        </p:nvSpPr>
        <p:spPr>
          <a:xfrm>
            <a:off x="838200" y="1425146"/>
            <a:ext cx="10515600" cy="5943600"/>
          </a:xfrm>
        </p:spPr>
        <p:txBody>
          <a:bodyPr>
            <a:noAutofit/>
          </a:bodyPr>
          <a:lstStyle/>
          <a:p>
            <a:pPr>
              <a:lnSpc>
                <a:spcPct val="160000"/>
              </a:lnSpc>
            </a:pPr>
            <a:r>
              <a:rPr lang="en-US" sz="3200" dirty="0" smtClean="0"/>
              <a:t>learn </a:t>
            </a:r>
            <a:r>
              <a:rPr lang="en-US" sz="3200" dirty="0"/>
              <a:t>how to</a:t>
            </a:r>
            <a:r>
              <a:rPr lang="en-US" sz="3200" dirty="0" smtClean="0"/>
              <a:t>:</a:t>
            </a:r>
          </a:p>
          <a:p>
            <a:pPr lvl="1">
              <a:lnSpc>
                <a:spcPct val="120000"/>
              </a:lnSpc>
            </a:pPr>
            <a:r>
              <a:rPr lang="en-US" sz="2800" dirty="0" smtClean="0"/>
              <a:t>create a </a:t>
            </a:r>
            <a:r>
              <a:rPr lang="en-US" sz="2800" u="sng" dirty="0" smtClean="0"/>
              <a:t>useful job application</a:t>
            </a:r>
            <a:r>
              <a:rPr lang="en-US" sz="2800" dirty="0" smtClean="0"/>
              <a:t> that does not include illegal questions</a:t>
            </a:r>
          </a:p>
          <a:p>
            <a:pPr lvl="1">
              <a:lnSpc>
                <a:spcPct val="120000"/>
              </a:lnSpc>
            </a:pPr>
            <a:r>
              <a:rPr lang="en-US" sz="2800" u="sng" dirty="0" smtClean="0"/>
              <a:t>check references or make other pre-employment inquiries</a:t>
            </a:r>
            <a:r>
              <a:rPr lang="en-US" sz="2800" dirty="0" smtClean="0"/>
              <a:t> -- again without violating privacy laws or otherwise seeking illegal information</a:t>
            </a:r>
          </a:p>
          <a:p>
            <a:pPr lvl="1">
              <a:lnSpc>
                <a:spcPct val="120000"/>
              </a:lnSpc>
            </a:pPr>
            <a:r>
              <a:rPr lang="en-US" sz="2800" dirty="0" smtClean="0"/>
              <a:t>ask interview questions that are both </a:t>
            </a:r>
            <a:r>
              <a:rPr lang="en-US" sz="2800" u="sng" dirty="0" smtClean="0"/>
              <a:t>useful and legally permissible</a:t>
            </a:r>
            <a:r>
              <a:rPr lang="en-US" sz="2800" dirty="0" smtClean="0"/>
              <a:t>.</a:t>
            </a:r>
          </a:p>
          <a:p>
            <a:pPr marL="0" indent="0">
              <a:lnSpc>
                <a:spcPct val="160000"/>
              </a:lnSpc>
              <a:buNone/>
            </a:pPr>
            <a:endParaRPr lang="en-US" dirty="0"/>
          </a:p>
        </p:txBody>
      </p:sp>
    </p:spTree>
    <p:extLst>
      <p:ext uri="{BB962C8B-B14F-4D97-AF65-F5344CB8AC3E}">
        <p14:creationId xmlns:p14="http://schemas.microsoft.com/office/powerpoint/2010/main" val="3673312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7906"/>
            <a:ext cx="10515600" cy="4351338"/>
          </a:xfrm>
        </p:spPr>
        <p:txBody>
          <a:bodyPr>
            <a:normAutofit lnSpcReduction="10000"/>
          </a:bodyPr>
          <a:lstStyle/>
          <a:p>
            <a:pPr>
              <a:lnSpc>
                <a:spcPct val="160000"/>
              </a:lnSpc>
            </a:pPr>
            <a:r>
              <a:rPr lang="en-US" dirty="0" smtClean="0"/>
              <a:t>There are state training requirements and rules relating to criminal records</a:t>
            </a:r>
          </a:p>
          <a:p>
            <a:pPr>
              <a:lnSpc>
                <a:spcPct val="160000"/>
              </a:lnSpc>
            </a:pPr>
            <a:r>
              <a:rPr lang="en-US" dirty="0" smtClean="0"/>
              <a:t>It is required that there be </a:t>
            </a:r>
            <a:r>
              <a:rPr lang="en-US" b="1" dirty="0" smtClean="0"/>
              <a:t>at least one</a:t>
            </a:r>
            <a:r>
              <a:rPr lang="en-US" dirty="0" smtClean="0"/>
              <a:t> on-duty staff member at a child care center to be trained in pediatric CPR, first aid, and other health-related areas.</a:t>
            </a:r>
          </a:p>
          <a:p>
            <a:pPr>
              <a:lnSpc>
                <a:spcPct val="160000"/>
              </a:lnSpc>
            </a:pPr>
            <a:r>
              <a:rPr lang="en-US" u="sng" dirty="0" smtClean="0">
                <a:hlinkClick r:id="rId2"/>
              </a:rPr>
              <a:t>The Employer’s Legal Handbook</a:t>
            </a:r>
            <a:r>
              <a:rPr lang="en-US" u="sng" dirty="0" smtClean="0"/>
              <a:t>, </a:t>
            </a:r>
            <a:r>
              <a:rPr lang="en-US" dirty="0" smtClean="0"/>
              <a:t>by Fred </a:t>
            </a:r>
            <a:r>
              <a:rPr lang="en-US" dirty="0" err="1" smtClean="0"/>
              <a:t>Steingold</a:t>
            </a:r>
            <a:endParaRPr lang="en-US" dirty="0" smtClean="0"/>
          </a:p>
          <a:p>
            <a:endParaRPr lang="en-US" dirty="0"/>
          </a:p>
        </p:txBody>
      </p:sp>
    </p:spTree>
    <p:extLst>
      <p:ext uri="{BB962C8B-B14F-4D97-AF65-F5344CB8AC3E}">
        <p14:creationId xmlns:p14="http://schemas.microsoft.com/office/powerpoint/2010/main" val="1413878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716</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맑은 고딕</vt:lpstr>
      <vt:lpstr>Arial</vt:lpstr>
      <vt:lpstr>Calibri</vt:lpstr>
      <vt:lpstr>Calibri Light</vt:lpstr>
      <vt:lpstr>Office Theme</vt:lpstr>
      <vt:lpstr>Childcare Center  </vt:lpstr>
      <vt:lpstr>Licenses and Permits </vt:lpstr>
      <vt:lpstr>  Application Information </vt:lpstr>
      <vt:lpstr>Licenses and Permits</vt:lpstr>
      <vt:lpstr>Health and Safety</vt:lpstr>
      <vt:lpstr>Tax Deduction </vt:lpstr>
      <vt:lpstr>Insurance </vt:lpstr>
      <vt:lpstr>Employees</vt:lpstr>
      <vt:lpstr>PowerPoint Presentation</vt:lpstr>
      <vt:lpstr>Zoning Laws</vt:lpstr>
      <vt:lpstr>PowerPoint Presentation</vt:lpstr>
      <vt:lpstr>PowerPoint Presentation</vt:lpstr>
      <vt:lpstr>PowerPoint Presentation</vt:lpstr>
      <vt:lpstr>PowerPoint Presentation</vt:lpstr>
      <vt:lpstr>학교에서 가정으로 보내는 Check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Childcare Center</dc:title>
  <dc:creator>HP</dc:creator>
  <cp:lastModifiedBy>HP</cp:lastModifiedBy>
  <cp:revision>7</cp:revision>
  <dcterms:created xsi:type="dcterms:W3CDTF">2018-01-26T21:51:20Z</dcterms:created>
  <dcterms:modified xsi:type="dcterms:W3CDTF">2018-01-26T22:45:30Z</dcterms:modified>
</cp:coreProperties>
</file>